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57" r:id="rId4"/>
    <p:sldId id="261" r:id="rId5"/>
    <p:sldId id="262" r:id="rId6"/>
    <p:sldId id="263" r:id="rId7"/>
    <p:sldId id="264" r:id="rId8"/>
    <p:sldId id="265" r:id="rId9"/>
    <p:sldId id="260" r:id="rId10"/>
    <p:sldId id="266" r:id="rId11"/>
    <p:sldId id="268" r:id="rId12"/>
    <p:sldId id="269" r:id="rId13"/>
    <p:sldId id="267" r:id="rId14"/>
    <p:sldId id="270" r:id="rId15"/>
    <p:sldId id="271" r:id="rId16"/>
    <p:sldId id="272" r:id="rId17"/>
    <p:sldId id="276" r:id="rId18"/>
    <p:sldId id="277" r:id="rId19"/>
    <p:sldId id="273" r:id="rId20"/>
    <p:sldId id="299" r:id="rId21"/>
    <p:sldId id="300" r:id="rId22"/>
    <p:sldId id="301" r:id="rId23"/>
    <p:sldId id="302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75" r:id="rId46"/>
    <p:sldId id="303" r:id="rId47"/>
    <p:sldId id="304" r:id="rId48"/>
    <p:sldId id="306" r:id="rId49"/>
    <p:sldId id="305" r:id="rId50"/>
    <p:sldId id="274" r:id="rId51"/>
    <p:sldId id="307" r:id="rId52"/>
    <p:sldId id="309" r:id="rId53"/>
    <p:sldId id="308" r:id="rId5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est Section" id="{B30B3E55-3ADA-4657-BE81-5EED7851B159}">
          <p14:sldIdLst>
            <p14:sldId id="256"/>
            <p14:sldId id="259"/>
            <p14:sldId id="257"/>
            <p14:sldId id="261"/>
            <p14:sldId id="262"/>
            <p14:sldId id="263"/>
            <p14:sldId id="264"/>
            <p14:sldId id="265"/>
            <p14:sldId id="260"/>
            <p14:sldId id="266"/>
            <p14:sldId id="268"/>
            <p14:sldId id="269"/>
            <p14:sldId id="267"/>
            <p14:sldId id="270"/>
            <p14:sldId id="271"/>
            <p14:sldId id="272"/>
            <p14:sldId id="276"/>
            <p14:sldId id="277"/>
            <p14:sldId id="273"/>
            <p14:sldId id="299"/>
            <p14:sldId id="300"/>
            <p14:sldId id="301"/>
            <p14:sldId id="302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75"/>
            <p14:sldId id="303"/>
            <p14:sldId id="304"/>
            <p14:sldId id="306"/>
            <p14:sldId id="305"/>
            <p14:sldId id="274"/>
            <p14:sldId id="307"/>
            <p14:sldId id="309"/>
            <p14:sldId id="30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55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5B5297-4256-2648-B6FE-54CE410F45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8C23F8-8E63-3E69-0CBF-EF5FD09554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4C0006-207A-19CC-C17A-FC9416CCF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608AEE-2F8F-4513-A745-EC7BC0F0F5E2}" type="datetimeFigureOut">
              <a:rPr lang="en-US" smtClean="0"/>
              <a:t>2/29/2024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4E7C1A-55E8-BCFA-A49E-358F724C1E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3092DE-3765-B047-1AEC-8393A9674C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0E512-95B0-4E18-BF49-75F1174C3F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2178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B756C6-4E7C-A349-9867-B800431A2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E0E7BCC-5E3D-9814-8B85-DD061E1D24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E2B440-11AD-A155-26E1-6449A4D9B3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608AEE-2F8F-4513-A745-EC7BC0F0F5E2}" type="datetimeFigureOut">
              <a:rPr lang="en-US" smtClean="0"/>
              <a:t>2/29/2024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9B1927-6981-553E-18F1-24FEC0AAEF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BD329E-945B-B0FB-9153-09D6C417B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0E512-95B0-4E18-BF49-75F1174C3F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7143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3600844-3342-0532-3299-FEC2BB22BF2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834656-550D-99E9-826E-3DFEFFE770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7FC7F4-5C4B-224D-44DA-9D9C93A579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608AEE-2F8F-4513-A745-EC7BC0F0F5E2}" type="datetimeFigureOut">
              <a:rPr lang="en-US" smtClean="0"/>
              <a:t>2/29/2024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064BF4-1353-8D75-AD4B-01A767D890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24D080-DC32-5D3B-7AF9-C03B5EA4F5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0E512-95B0-4E18-BF49-75F1174C3F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1634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6E4036-27B5-00AF-AF1B-35FFCD4DC9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092E06-6254-B5EB-329B-6ACEC6883B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8A168C-9996-3DDF-2CED-C89AAE7112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608AEE-2F8F-4513-A745-EC7BC0F0F5E2}" type="datetimeFigureOut">
              <a:rPr lang="en-US" smtClean="0"/>
              <a:t>2/29/2024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EF6822-96D8-B538-2A09-74CF27317B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950AE3-DD06-5E2F-3A0C-3044A32855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0E512-95B0-4E18-BF49-75F1174C3F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2268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7DA5C-E354-DD3D-459F-B31BB5A34F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7E9716-611C-CA92-4FD3-D424C37F2B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4E3565-09F3-6ECC-9825-A3C79E2BE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608AEE-2F8F-4513-A745-EC7BC0F0F5E2}" type="datetimeFigureOut">
              <a:rPr lang="en-US" smtClean="0"/>
              <a:t>2/29/2024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8781A6-2F28-74BE-4BA5-25DA45707B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382FD8-9F44-2582-576C-FF9A6A05D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0E512-95B0-4E18-BF49-75F1174C3F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5301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E9370-2E7A-1AE3-5094-C6AC0AB1E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95F1E6-B9F9-A2A5-B046-9F3369FDE2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0DDC1E-AF2D-E56C-B387-696D7094A5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82062F-DA37-F422-AA00-A5DB1661B4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608AEE-2F8F-4513-A745-EC7BC0F0F5E2}" type="datetimeFigureOut">
              <a:rPr lang="en-US" smtClean="0"/>
              <a:t>2/29/2024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1C302B-9A83-5F08-48A6-A1026062EE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5CFDDE-CCF2-D259-955F-BF52D17B1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0E512-95B0-4E18-BF49-75F1174C3F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6797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1F7D41-7F44-BC2B-D0A7-7B7F10520C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BC5688-66AE-CE50-45D1-8E6B6B1923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E5822F-5CE4-6571-07BC-FC51A8AEA4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C3F76ED-0578-DAA5-6787-9BF46EE1F71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E15F57A-5B2B-B476-2311-8D49A95D1F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A1B49CB-63F1-93C2-8DF6-85526D58D5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608AEE-2F8F-4513-A745-EC7BC0F0F5E2}" type="datetimeFigureOut">
              <a:rPr lang="en-US" smtClean="0"/>
              <a:t>2/29/2024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CB530EA-B2F6-7274-88B1-842780EDD0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9851B88-DDF6-FDE5-4D32-183A9183F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0E512-95B0-4E18-BF49-75F1174C3F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3584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8DC7D-0F82-2F6A-3EEF-4D385A554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CC3D7D-8504-E053-9E7E-557CFE0A68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608AEE-2F8F-4513-A745-EC7BC0F0F5E2}" type="datetimeFigureOut">
              <a:rPr lang="en-US" smtClean="0"/>
              <a:t>2/29/2024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33D015-B936-C327-70E9-377BEA150F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DE0D9B-5ADD-6844-AF15-A2059A062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0E512-95B0-4E18-BF49-75F1174C3F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8061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E785B8B-0675-69D7-32F7-2CBC363A7E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608AEE-2F8F-4513-A745-EC7BC0F0F5E2}" type="datetimeFigureOut">
              <a:rPr lang="en-US" smtClean="0"/>
              <a:t>2/29/2024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740A26-2097-850F-5683-9189F87278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370A4C-66F0-6D6B-4B7C-96D810C4EB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0E512-95B0-4E18-BF49-75F1174C3F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1695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471D33-78F4-C652-94A5-B4A1BD88B0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7BBF6E-1015-8DB0-568F-E9ABD49C77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0F1104-DEBB-CA1F-E8C4-AFEE661708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B5AC80-C767-31A5-34B0-8F28E76F79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608AEE-2F8F-4513-A745-EC7BC0F0F5E2}" type="datetimeFigureOut">
              <a:rPr lang="en-US" smtClean="0"/>
              <a:t>2/29/2024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855D58-FEFF-EDE6-BA91-D8E490E4E1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A05FCC-F6E7-A4A5-605D-F46854597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0E512-95B0-4E18-BF49-75F1174C3F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065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5AE12-A08C-E0B8-2BD9-45D99E90CC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8F27E82-0834-7FF8-45DE-53D957BD73B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AC6F8A-9E05-B83E-2245-9C500D9853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4075D7-AB9C-27D5-B0EE-E90909E1C3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608AEE-2F8F-4513-A745-EC7BC0F0F5E2}" type="datetimeFigureOut">
              <a:rPr lang="en-US" smtClean="0"/>
              <a:t>2/29/2024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6ECCA9-F263-CF8A-AF9A-E30379D7F3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A4A2D5-A18E-E298-AB2A-470E5A16A7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0E512-95B0-4E18-BF49-75F1174C3F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3620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6B48A87-2A8F-6485-9EE6-EC46418FBE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DDBCF2-DB05-1DD4-6A97-556195A98F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174404-D7D1-47B4-E0E5-E0F9620627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608AEE-2F8F-4513-A745-EC7BC0F0F5E2}" type="datetimeFigureOut">
              <a:rPr lang="en-US" smtClean="0"/>
              <a:t>2/29/2024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A65D66-BB97-7B04-CF9D-9B2588B4BF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AF951F-BA66-657B-E7A1-89D7754E35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60E512-95B0-4E18-BF49-75F1174C3F0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05054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Selawik Semibold" panose="020F050202020403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Seaford" panose="020F0502020204030204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Seaford" panose="020F0502020204030204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Seaford" panose="020F0502020204030204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eaford" panose="020F0502020204030204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eaford" panose="020F0502020204030204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Simplexes.jpg#Licensing" TargetMode="External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hyperlink" Target="https://donut.topology.rocks/" TargetMode="External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E8A9C-E9A3-CCBB-64FC-B31CEC0362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64336"/>
            <a:ext cx="9144000" cy="4135437"/>
          </a:xfrm>
        </p:spPr>
        <p:txBody>
          <a:bodyPr>
            <a:normAutofit fontScale="90000"/>
          </a:bodyPr>
          <a:lstStyle/>
          <a:p>
            <a:r>
              <a:rPr lang="en-US" sz="8000" dirty="0"/>
              <a:t>How to Tell How Far Away You Are: Metrics and Topology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288F65-5F52-B68D-993E-87FE4461E4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737902"/>
            <a:ext cx="9144000" cy="1655762"/>
          </a:xfrm>
        </p:spPr>
        <p:txBody>
          <a:bodyPr/>
          <a:lstStyle/>
          <a:p>
            <a:r>
              <a:rPr lang="en-US" dirty="0"/>
              <a:t>Ethan Scheelk</a:t>
            </a:r>
          </a:p>
        </p:txBody>
      </p:sp>
    </p:spTree>
    <p:extLst>
      <p:ext uri="{BB962C8B-B14F-4D97-AF65-F5344CB8AC3E}">
        <p14:creationId xmlns:p14="http://schemas.microsoft.com/office/powerpoint/2010/main" val="6746592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C5039C1-5301-68C9-ECE4-0646C1F859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3160" y="0"/>
            <a:ext cx="8665680" cy="6858000"/>
          </a:xfrm>
          <a:prstGeom prst="rect">
            <a:avLst/>
          </a:prstGeom>
        </p:spPr>
      </p:pic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D59FAB74-CCA7-4DC3-79DD-DE3F9FCF109A}"/>
              </a:ext>
            </a:extLst>
          </p:cNvPr>
          <p:cNvCxnSpPr>
            <a:cxnSpLocks/>
          </p:cNvCxnSpPr>
          <p:nvPr/>
        </p:nvCxnSpPr>
        <p:spPr>
          <a:xfrm>
            <a:off x="1500094" y="4344894"/>
            <a:ext cx="1679388" cy="1237130"/>
          </a:xfrm>
          <a:prstGeom prst="bentConnector3">
            <a:avLst/>
          </a:prstGeom>
          <a:ln w="57150">
            <a:solidFill>
              <a:srgbClr val="FF0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E84680E7-81F9-BAB1-1257-0532D662F743}"/>
              </a:ext>
            </a:extLst>
          </p:cNvPr>
          <p:cNvCxnSpPr>
            <a:cxnSpLocks/>
          </p:cNvCxnSpPr>
          <p:nvPr/>
        </p:nvCxnSpPr>
        <p:spPr>
          <a:xfrm rot="10800000" flipV="1">
            <a:off x="8337177" y="1081741"/>
            <a:ext cx="2265083" cy="1470212"/>
          </a:xfrm>
          <a:prstGeom prst="bentConnector3">
            <a:avLst/>
          </a:prstGeom>
          <a:ln w="57150">
            <a:solidFill>
              <a:srgbClr val="FF0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C58C6CC9-6C3F-EE5D-EFDF-A5E24D7ACE90}"/>
              </a:ext>
            </a:extLst>
          </p:cNvPr>
          <p:cNvSpPr txBox="1"/>
          <p:nvPr/>
        </p:nvSpPr>
        <p:spPr>
          <a:xfrm>
            <a:off x="95570" y="4105834"/>
            <a:ext cx="1601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Seaford" panose="00000500000000000000" pitchFamily="2" charset="0"/>
              </a:rPr>
              <a:t>The Armory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C2D5EB-5B53-D160-F5D6-2778701DCC7D}"/>
              </a:ext>
            </a:extLst>
          </p:cNvPr>
          <p:cNvSpPr txBox="1"/>
          <p:nvPr/>
        </p:nvSpPr>
        <p:spPr>
          <a:xfrm>
            <a:off x="10602260" y="897075"/>
            <a:ext cx="1601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Seaford" panose="00000500000000000000" pitchFamily="2" charset="0"/>
              </a:rPr>
              <a:t>The Guthrie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F3FD06C-F80F-EE0D-3C6F-6F3A40555BAA}"/>
              </a:ext>
            </a:extLst>
          </p:cNvPr>
          <p:cNvCxnSpPr/>
          <p:nvPr/>
        </p:nvCxnSpPr>
        <p:spPr>
          <a:xfrm>
            <a:off x="3048001" y="6006353"/>
            <a:ext cx="436282" cy="203200"/>
          </a:xfrm>
          <a:prstGeom prst="line">
            <a:avLst/>
          </a:prstGeom>
          <a:ln w="28575">
            <a:solidFill>
              <a:srgbClr val="FFC000"/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C1D2A7B-D949-3F56-DFA4-38D44C6763DC}"/>
              </a:ext>
            </a:extLst>
          </p:cNvPr>
          <p:cNvCxnSpPr>
            <a:cxnSpLocks/>
          </p:cNvCxnSpPr>
          <p:nvPr/>
        </p:nvCxnSpPr>
        <p:spPr>
          <a:xfrm flipV="1">
            <a:off x="3526118" y="5396753"/>
            <a:ext cx="376517" cy="770965"/>
          </a:xfrm>
          <a:prstGeom prst="line">
            <a:avLst/>
          </a:prstGeom>
          <a:ln w="28575">
            <a:solidFill>
              <a:srgbClr val="FFC000"/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C12CFF6-5EB2-E3C8-88AD-1DB55E509FCE}"/>
              </a:ext>
            </a:extLst>
          </p:cNvPr>
          <p:cNvCxnSpPr>
            <a:cxnSpLocks/>
          </p:cNvCxnSpPr>
          <p:nvPr/>
        </p:nvCxnSpPr>
        <p:spPr>
          <a:xfrm flipV="1">
            <a:off x="3989294" y="4475166"/>
            <a:ext cx="376517" cy="770965"/>
          </a:xfrm>
          <a:prstGeom prst="line">
            <a:avLst/>
          </a:prstGeom>
          <a:ln w="28575">
            <a:solidFill>
              <a:srgbClr val="FFC000"/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2CFB483-7FE9-40F7-8929-3829A836B958}"/>
              </a:ext>
            </a:extLst>
          </p:cNvPr>
          <p:cNvCxnSpPr>
            <a:cxnSpLocks/>
          </p:cNvCxnSpPr>
          <p:nvPr/>
        </p:nvCxnSpPr>
        <p:spPr>
          <a:xfrm flipV="1">
            <a:off x="4395746" y="3603809"/>
            <a:ext cx="376517" cy="770965"/>
          </a:xfrm>
          <a:prstGeom prst="line">
            <a:avLst/>
          </a:prstGeom>
          <a:ln w="28575">
            <a:solidFill>
              <a:srgbClr val="FFC000"/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B9AD825-1016-0F53-0AE2-02E00CD8F4D0}"/>
              </a:ext>
            </a:extLst>
          </p:cNvPr>
          <p:cNvCxnSpPr>
            <a:cxnSpLocks/>
          </p:cNvCxnSpPr>
          <p:nvPr/>
        </p:nvCxnSpPr>
        <p:spPr>
          <a:xfrm flipV="1">
            <a:off x="4879788" y="2678952"/>
            <a:ext cx="376517" cy="770965"/>
          </a:xfrm>
          <a:prstGeom prst="line">
            <a:avLst/>
          </a:prstGeom>
          <a:ln w="28575">
            <a:solidFill>
              <a:srgbClr val="FFC000"/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B146573-EA99-EDCE-3219-BBBE18008263}"/>
              </a:ext>
            </a:extLst>
          </p:cNvPr>
          <p:cNvCxnSpPr>
            <a:cxnSpLocks/>
          </p:cNvCxnSpPr>
          <p:nvPr/>
        </p:nvCxnSpPr>
        <p:spPr>
          <a:xfrm flipV="1">
            <a:off x="5375836" y="1718235"/>
            <a:ext cx="376517" cy="770965"/>
          </a:xfrm>
          <a:prstGeom prst="line">
            <a:avLst/>
          </a:prstGeom>
          <a:ln w="28575">
            <a:solidFill>
              <a:srgbClr val="FFC000"/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A3DDF84-0E2E-B2B0-D449-2A699B7FF13D}"/>
              </a:ext>
            </a:extLst>
          </p:cNvPr>
          <p:cNvCxnSpPr>
            <a:cxnSpLocks/>
          </p:cNvCxnSpPr>
          <p:nvPr/>
        </p:nvCxnSpPr>
        <p:spPr>
          <a:xfrm>
            <a:off x="5827160" y="1718235"/>
            <a:ext cx="835161" cy="385482"/>
          </a:xfrm>
          <a:prstGeom prst="line">
            <a:avLst/>
          </a:prstGeom>
          <a:ln w="28575">
            <a:solidFill>
              <a:srgbClr val="FFC000"/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2175D01-E5B5-51F7-08CE-847E21224FD2}"/>
              </a:ext>
            </a:extLst>
          </p:cNvPr>
          <p:cNvCxnSpPr>
            <a:cxnSpLocks/>
          </p:cNvCxnSpPr>
          <p:nvPr/>
        </p:nvCxnSpPr>
        <p:spPr>
          <a:xfrm>
            <a:off x="6735381" y="2142565"/>
            <a:ext cx="835161" cy="385482"/>
          </a:xfrm>
          <a:prstGeom prst="line">
            <a:avLst/>
          </a:prstGeom>
          <a:ln w="28575">
            <a:solidFill>
              <a:srgbClr val="FFC000"/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0BDEB98-36B4-E2DA-003D-4F45AEB44B79}"/>
              </a:ext>
            </a:extLst>
          </p:cNvPr>
          <p:cNvCxnSpPr>
            <a:cxnSpLocks/>
          </p:cNvCxnSpPr>
          <p:nvPr/>
        </p:nvCxnSpPr>
        <p:spPr>
          <a:xfrm>
            <a:off x="7618350" y="2575858"/>
            <a:ext cx="431956" cy="209177"/>
          </a:xfrm>
          <a:prstGeom prst="line">
            <a:avLst/>
          </a:prstGeom>
          <a:ln w="28575">
            <a:solidFill>
              <a:srgbClr val="FFC000"/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638381D-C114-E80E-ACFF-6448F9C20CC7}"/>
              </a:ext>
            </a:extLst>
          </p:cNvPr>
          <p:cNvCxnSpPr/>
          <p:nvPr/>
        </p:nvCxnSpPr>
        <p:spPr>
          <a:xfrm flipV="1">
            <a:off x="3048001" y="2785035"/>
            <a:ext cx="5002305" cy="3164915"/>
          </a:xfrm>
          <a:prstGeom prst="line">
            <a:avLst/>
          </a:prstGeom>
          <a:ln w="38100">
            <a:prstDash val="lgDashDotDot"/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685E336-60DE-A1F9-E64B-C6EF9A768CC6}"/>
              </a:ext>
            </a:extLst>
          </p:cNvPr>
          <p:cNvSpPr txBox="1"/>
          <p:nvPr/>
        </p:nvSpPr>
        <p:spPr>
          <a:xfrm>
            <a:off x="7050979" y="6418208"/>
            <a:ext cx="1566698" cy="369332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Seaford" panose="00000500000000000000" pitchFamily="2" charset="0"/>
              </a:rPr>
              <a:t>Google Earth</a:t>
            </a:r>
          </a:p>
        </p:txBody>
      </p:sp>
    </p:spTree>
    <p:extLst>
      <p:ext uri="{BB962C8B-B14F-4D97-AF65-F5344CB8AC3E}">
        <p14:creationId xmlns:p14="http://schemas.microsoft.com/office/powerpoint/2010/main" val="1092789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0A557F-2823-E058-3157-B1787E6E8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City-Block Metric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A7C181-8183-95C3-1738-684DECA259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750" y="1490663"/>
            <a:ext cx="4908550" cy="1069975"/>
          </a:xfrm>
        </p:spPr>
        <p:txBody>
          <a:bodyPr>
            <a:normAutofit fontScale="92500"/>
          </a:bodyPr>
          <a:lstStyle/>
          <a:p>
            <a:r>
              <a:rPr lang="en-US" dirty="0"/>
              <a:t>The sum of the distances you must walk in each dimension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CF1064-1E36-DE9C-FDFA-C6C1943F07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0229" y="137767"/>
            <a:ext cx="5283532" cy="2222845"/>
          </a:xfrm>
          <a:prstGeom prst="rect">
            <a:avLst/>
          </a:prstGeom>
        </p:spPr>
      </p:pic>
      <p:pic>
        <p:nvPicPr>
          <p:cNvPr id="7" name="Picture 6" descr="A graph with a red line">
            <a:extLst>
              <a:ext uri="{FF2B5EF4-FFF2-40B4-BE49-F238E27FC236}">
                <a16:creationId xmlns:a16="http://schemas.microsoft.com/office/drawing/2014/main" id="{D1AD65BA-2B08-0ECB-0B89-4B64FC36D8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017" y="2558390"/>
            <a:ext cx="6668431" cy="411537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FFAED24-F05B-A504-F6AF-07EE11D32D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6608" y="2280922"/>
            <a:ext cx="3397153" cy="2335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184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C174E0-3E7F-413F-87EE-C8E87C0A8E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5CF82-F900-4496-0722-DF99002D0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City-Block Metric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21FF14-46E9-C197-179B-060829D367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750" y="1490663"/>
            <a:ext cx="4908550" cy="1069975"/>
          </a:xfrm>
        </p:spPr>
        <p:txBody>
          <a:bodyPr>
            <a:normAutofit fontScale="92500"/>
          </a:bodyPr>
          <a:lstStyle/>
          <a:p>
            <a:r>
              <a:rPr lang="en-US" dirty="0"/>
              <a:t>The sum of the distances you must walk in each dimension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333DD1-C428-5F2C-6FE8-E7901DE513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0229" y="137767"/>
            <a:ext cx="5283532" cy="2222845"/>
          </a:xfrm>
          <a:prstGeom prst="rect">
            <a:avLst/>
          </a:prstGeom>
        </p:spPr>
      </p:pic>
      <p:pic>
        <p:nvPicPr>
          <p:cNvPr id="6" name="Picture 5" descr="A white diamond on a black background&#10;&#10;Description automatically generated">
            <a:extLst>
              <a:ext uri="{FF2B5EF4-FFF2-40B4-BE49-F238E27FC236}">
                <a16:creationId xmlns:a16="http://schemas.microsoft.com/office/drawing/2014/main" id="{6157886B-E55E-0AB6-2142-43B1884B7A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1965" y="2307643"/>
            <a:ext cx="4270030" cy="4270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7341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D72806-55F5-CD8D-9DAC-1C4B0C162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" y="164891"/>
            <a:ext cx="10515600" cy="1325563"/>
          </a:xfrm>
        </p:spPr>
        <p:txBody>
          <a:bodyPr/>
          <a:lstStyle/>
          <a:p>
            <a:r>
              <a:rPr lang="en-US" dirty="0"/>
              <a:t>Rules for Metrics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2F2898-5D09-D89E-A454-358CE1CF61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3914"/>
          <a:stretch/>
        </p:blipFill>
        <p:spPr>
          <a:xfrm>
            <a:off x="0" y="1190054"/>
            <a:ext cx="12192000" cy="8129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A71C682-C1FA-5C35-13B6-FD093E0DB5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749" b="49165"/>
          <a:stretch/>
        </p:blipFill>
        <p:spPr>
          <a:xfrm>
            <a:off x="0" y="2002971"/>
            <a:ext cx="12192000" cy="81291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2B276FE-3917-62D0-4B6B-0B1677D1E4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000" b="24946"/>
          <a:stretch/>
        </p:blipFill>
        <p:spPr>
          <a:xfrm>
            <a:off x="0" y="2815888"/>
            <a:ext cx="12192000" cy="7807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A6651F6-90F2-5AE6-B8F5-2D4901A9A4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3489"/>
          <a:stretch/>
        </p:blipFill>
        <p:spPr>
          <a:xfrm>
            <a:off x="0" y="3596640"/>
            <a:ext cx="12192000" cy="826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165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4F0CDA-C84B-1661-A950-ADFB70907A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E557F7-A5F3-3335-48ED-1339CFF8A0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" y="164891"/>
            <a:ext cx="10515600" cy="1325563"/>
          </a:xfrm>
        </p:spPr>
        <p:txBody>
          <a:bodyPr/>
          <a:lstStyle/>
          <a:p>
            <a:r>
              <a:rPr lang="en-US" dirty="0"/>
              <a:t>Rules for Metrics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6CA4720-AA5B-B69C-54EB-B4E9257A55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3489"/>
          <a:stretch/>
        </p:blipFill>
        <p:spPr>
          <a:xfrm>
            <a:off x="0" y="1174497"/>
            <a:ext cx="12192000" cy="826168"/>
          </a:xfrm>
          <a:prstGeom prst="rect">
            <a:avLst/>
          </a:prstGeom>
        </p:spPr>
      </p:pic>
      <p:pic>
        <p:nvPicPr>
          <p:cNvPr id="3" name="Picture 2" descr="A graph of a line graph&#10;&#10;Description automatically generated">
            <a:extLst>
              <a:ext uri="{FF2B5EF4-FFF2-40B4-BE49-F238E27FC236}">
                <a16:creationId xmlns:a16="http://schemas.microsoft.com/office/drawing/2014/main" id="{C72D403B-4968-1056-E591-DDB3E8A679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056" y="2028097"/>
            <a:ext cx="7735888" cy="4774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3329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DC4709-7A83-ADB8-5563-E6793F8DE5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01" y="-198898"/>
            <a:ext cx="10515600" cy="1325563"/>
          </a:xfrm>
        </p:spPr>
        <p:txBody>
          <a:bodyPr/>
          <a:lstStyle/>
          <a:p>
            <a:r>
              <a:rPr lang="en-US"/>
              <a:t>Minkowski / p-norms</a:t>
            </a:r>
            <a:endParaRPr lang="en-US" dirty="0"/>
          </a:p>
        </p:txBody>
      </p:sp>
      <p:pic>
        <p:nvPicPr>
          <p:cNvPr id="7" name="Picture 6" descr="A white square on a black background&#10;&#10;Description automatically generated">
            <a:extLst>
              <a:ext uri="{FF2B5EF4-FFF2-40B4-BE49-F238E27FC236}">
                <a16:creationId xmlns:a16="http://schemas.microsoft.com/office/drawing/2014/main" id="{1B862110-DF6C-CFAD-B01C-F452D83336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5064" y="-23156"/>
            <a:ext cx="4816267" cy="481626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9484E91-BD03-17A7-68F8-AB510718F8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393" y="3606369"/>
            <a:ext cx="6803203" cy="108441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9C623F6-8EC4-A571-BC78-F05B9F8084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35" y="977774"/>
            <a:ext cx="7345397" cy="2317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6137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lorful squares with numbers&#10;&#10;Description automatically generated with medium confidence">
            <a:extLst>
              <a:ext uri="{FF2B5EF4-FFF2-40B4-BE49-F238E27FC236}">
                <a16:creationId xmlns:a16="http://schemas.microsoft.com/office/drawing/2014/main" id="{E9EAC41D-9ADB-CBCF-497B-9232B1A5AE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5420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9467F0-5CF6-D833-ED43-BE0F6A393D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3CEA3-1E63-40E2-3BAE-031A8DB1C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Homology</a:t>
            </a:r>
          </a:p>
        </p:txBody>
      </p:sp>
      <p:pic>
        <p:nvPicPr>
          <p:cNvPr id="4" name="Picture 3" descr="A grey circle with black background&#10;&#10;Description automatically generated">
            <a:extLst>
              <a:ext uri="{FF2B5EF4-FFF2-40B4-BE49-F238E27FC236}">
                <a16:creationId xmlns:a16="http://schemas.microsoft.com/office/drawing/2014/main" id="{6853F618-BC6C-B045-4F42-D322B274D5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9384" y="2597727"/>
            <a:ext cx="2923598" cy="2923598"/>
          </a:xfrm>
          <a:prstGeom prst="rect">
            <a:avLst/>
          </a:prstGeom>
        </p:spPr>
      </p:pic>
      <p:pic>
        <p:nvPicPr>
          <p:cNvPr id="8" name="Picture 7" descr="A white circle with black background&#10;&#10;Description automatically generated">
            <a:extLst>
              <a:ext uri="{FF2B5EF4-FFF2-40B4-BE49-F238E27FC236}">
                <a16:creationId xmlns:a16="http://schemas.microsoft.com/office/drawing/2014/main" id="{C72DBCD8-EC94-D7FE-92B0-68696326C0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9020" y="2327564"/>
            <a:ext cx="3562640" cy="356264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12AFA8C-FBEF-224F-080A-7F4F9322400B}"/>
              </a:ext>
            </a:extLst>
          </p:cNvPr>
          <p:cNvSpPr txBox="1"/>
          <p:nvPr/>
        </p:nvSpPr>
        <p:spPr>
          <a:xfrm>
            <a:off x="1579417" y="1408962"/>
            <a:ext cx="99383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Seaford" panose="00000500000000000000" pitchFamily="2" charset="0"/>
              </a:rPr>
              <a:t>Observation on inherent differences and similarities between some “shapes” or groups</a:t>
            </a:r>
          </a:p>
        </p:txBody>
      </p:sp>
    </p:spTree>
    <p:extLst>
      <p:ext uri="{BB962C8B-B14F-4D97-AF65-F5344CB8AC3E}">
        <p14:creationId xmlns:p14="http://schemas.microsoft.com/office/powerpoint/2010/main" val="13604406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F41083-A137-9CD0-0A56-45891F1ABC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white circle with arrows&#10;&#10;Description automatically generated">
            <a:extLst>
              <a:ext uri="{FF2B5EF4-FFF2-40B4-BE49-F238E27FC236}">
                <a16:creationId xmlns:a16="http://schemas.microsoft.com/office/drawing/2014/main" id="{D05F00FF-92EF-64D3-6EE4-639286E1E1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0286" y="284060"/>
            <a:ext cx="4891427" cy="3057142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799AA099-1DBD-1DFB-6B0E-0311C169C6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14055" y="2476870"/>
            <a:ext cx="3602968" cy="3602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drawing of a tube&#10;&#10;Description automatically generated">
            <a:extLst>
              <a:ext uri="{FF2B5EF4-FFF2-40B4-BE49-F238E27FC236}">
                <a16:creationId xmlns:a16="http://schemas.microsoft.com/office/drawing/2014/main" id="{0EF63917-F79E-5E1B-CB94-AA86645B5C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4384" y="2476870"/>
            <a:ext cx="4323560" cy="3602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0975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-up of a game&#10;&#10;Description automatically generated">
            <a:extLst>
              <a:ext uri="{FF2B5EF4-FFF2-40B4-BE49-F238E27FC236}">
                <a16:creationId xmlns:a16="http://schemas.microsoft.com/office/drawing/2014/main" id="{8FFD9749-A15D-5FCF-7762-4779E7882F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535" y="195191"/>
            <a:ext cx="9962930" cy="5604148"/>
          </a:xfrm>
          <a:prstGeom prst="rect">
            <a:avLst/>
          </a:prstGeom>
          <a:ln w="38100" cap="sq">
            <a:solidFill>
              <a:schemeClr val="accent2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0B8A7D-FCD3-3A4E-53D0-A38BA35C532F}"/>
              </a:ext>
            </a:extLst>
          </p:cNvPr>
          <p:cNvSpPr txBox="1"/>
          <p:nvPr/>
        </p:nvSpPr>
        <p:spPr>
          <a:xfrm>
            <a:off x="2485401" y="6002800"/>
            <a:ext cx="7221197" cy="646331"/>
          </a:xfrm>
          <a:prstGeom prst="rect">
            <a:avLst/>
          </a:prstGeom>
          <a:noFill/>
          <a:ln w="28575">
            <a:solidFill>
              <a:schemeClr val="tx1"/>
            </a:solidFill>
          </a:ln>
          <a:effectLst/>
        </p:spPr>
        <p:txBody>
          <a:bodyPr wrap="square" rtlCol="0">
            <a:spAutoFit/>
          </a:bodyPr>
          <a:lstStyle/>
          <a:p>
            <a:r>
              <a:rPr lang="en-US" dirty="0" err="1"/>
              <a:t>Hjornbeck</a:t>
            </a:r>
            <a:r>
              <a:rPr lang="en-US" dirty="0"/>
              <a:t>, Wikimedia Creative Commons License </a:t>
            </a:r>
            <a:r>
              <a:rPr lang="en-US" dirty="0">
                <a:hlinkClick r:id="rId3"/>
              </a:rPr>
              <a:t>https://commons.wikimedia.org/wiki/File:Simplexes.jpg#Licensing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360533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98DFF7-8079-A46C-2A73-7C09C77C0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C7E2BE-F07D-8A89-7B7D-94FAED38DF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intro to topology</a:t>
            </a:r>
          </a:p>
          <a:p>
            <a:pPr lvl="1"/>
            <a:r>
              <a:rPr lang="en-US" dirty="0"/>
              <a:t>Distill properties of objects</a:t>
            </a:r>
          </a:p>
          <a:p>
            <a:pPr lvl="1"/>
            <a:r>
              <a:rPr lang="en-US" dirty="0"/>
              <a:t>A taste of persistent homology</a:t>
            </a:r>
          </a:p>
          <a:p>
            <a:r>
              <a:rPr lang="en-US" dirty="0"/>
              <a:t>How to measure distance, definition of a metric</a:t>
            </a:r>
          </a:p>
          <a:p>
            <a:pPr lvl="1"/>
            <a:r>
              <a:rPr lang="en-US" dirty="0"/>
              <a:t>A method to measure the similarity or distance between objects </a:t>
            </a:r>
          </a:p>
          <a:p>
            <a:r>
              <a:rPr lang="en-US" dirty="0"/>
              <a:t>Homology</a:t>
            </a:r>
          </a:p>
          <a:p>
            <a:pPr lvl="1"/>
            <a:r>
              <a:rPr lang="en-US" dirty="0"/>
              <a:t>Study the shape of data</a:t>
            </a:r>
          </a:p>
          <a:p>
            <a:r>
              <a:rPr lang="en-US" dirty="0"/>
              <a:t>Compare how metrics impact that shape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75790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9625149-DF0A-B40C-6A3D-EABC784702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582887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8EE7108-0E7C-517E-7FBC-57412C3C8F54}"/>
              </a:ext>
            </a:extLst>
          </p:cNvPr>
          <p:cNvSpPr txBox="1"/>
          <p:nvPr/>
        </p:nvSpPr>
        <p:spPr>
          <a:xfrm>
            <a:off x="1729862" y="6095693"/>
            <a:ext cx="8732275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Seaford" panose="00000500000000000000" pitchFamily="2" charset="0"/>
              </a:rPr>
              <a:t>Zorin and Schroder, 2000. </a:t>
            </a:r>
            <a:r>
              <a:rPr lang="en-US" i="1" dirty="0">
                <a:latin typeface="Seaford" panose="00000500000000000000" pitchFamily="2" charset="0"/>
              </a:rPr>
              <a:t>Subdivision for Modeling and Animation</a:t>
            </a:r>
            <a:r>
              <a:rPr lang="en-US" dirty="0">
                <a:latin typeface="Seaford" panose="00000500000000000000" pitchFamily="2" charset="0"/>
              </a:rPr>
              <a:t>. SIGGRAPH 2000. </a:t>
            </a:r>
          </a:p>
        </p:txBody>
      </p:sp>
    </p:spTree>
    <p:extLst>
      <p:ext uri="{BB962C8B-B14F-4D97-AF65-F5344CB8AC3E}">
        <p14:creationId xmlns:p14="http://schemas.microsoft.com/office/powerpoint/2010/main" val="13697349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B9EE3F3-89B7-43C3-8651-C4C968309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586B61-7EB2-856B-B1DD-AD61C8CDB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698835"/>
            <a:ext cx="4443154" cy="1087819"/>
          </a:xfrm>
        </p:spPr>
        <p:txBody>
          <a:bodyPr anchor="b">
            <a:normAutofit/>
          </a:bodyPr>
          <a:lstStyle/>
          <a:p>
            <a:r>
              <a:rPr lang="en-US" sz="3400" dirty="0"/>
              <a:t>Some assumptions we’ll make: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3AE4636-AEEC-45D6-84D4-7AC2DA48EC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D9CE0F4-2EB2-4F1F-8AAC-DB3571D9FE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5541"/>
            <a:ext cx="43891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2D8C79-50C8-9E0A-0DBE-95D147FFD3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478" y="2485489"/>
            <a:ext cx="5303521" cy="387683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There is an algorithm which will connect points below some distance threshold we’ll call </a:t>
            </a:r>
            <a:r>
              <a:rPr lang="el-GR" b="1" dirty="0"/>
              <a:t>ϵ</a:t>
            </a:r>
            <a:r>
              <a:rPr lang="en-US" b="1" dirty="0"/>
              <a:t> </a:t>
            </a:r>
            <a:r>
              <a:rPr lang="en-US" dirty="0"/>
              <a:t>(</a:t>
            </a:r>
            <a:r>
              <a:rPr lang="en-US" dirty="0" err="1"/>
              <a:t>Vietoris</a:t>
            </a:r>
            <a:r>
              <a:rPr lang="en-US" dirty="0"/>
              <a:t>-Rips or Cech Complex) and make a simplicial complex.</a:t>
            </a:r>
          </a:p>
          <a:p>
            <a:r>
              <a:rPr lang="en-US" dirty="0"/>
              <a:t>There is an algorithm which can find the homological properties of a simplicial complex (object, holes, voids)</a:t>
            </a:r>
          </a:p>
        </p:txBody>
      </p:sp>
      <p:pic>
        <p:nvPicPr>
          <p:cNvPr id="5" name="Picture 4" descr="A graph with red dots&#10;&#10;Description automatically generated">
            <a:extLst>
              <a:ext uri="{FF2B5EF4-FFF2-40B4-BE49-F238E27FC236}">
                <a16:creationId xmlns:a16="http://schemas.microsoft.com/office/drawing/2014/main" id="{F814A18B-2376-2BA3-AD76-60E7BDF157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0388" y="625683"/>
            <a:ext cx="5551280" cy="5551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7004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aph with a line graph&#10;&#10;Description automatically generated with medium confidence">
            <a:extLst>
              <a:ext uri="{FF2B5EF4-FFF2-40B4-BE49-F238E27FC236}">
                <a16:creationId xmlns:a16="http://schemas.microsoft.com/office/drawing/2014/main" id="{FB104777-F38E-DFBF-522A-2D723C6576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400" y="723900"/>
            <a:ext cx="5848350" cy="5848350"/>
          </a:xfrm>
          <a:prstGeom prst="rect">
            <a:avLst/>
          </a:prstGeom>
        </p:spPr>
      </p:pic>
      <p:pic>
        <p:nvPicPr>
          <p:cNvPr id="4" name="Picture 3" descr="A graph showing a network of lines and dots&#10;&#10;Description automatically generated">
            <a:extLst>
              <a:ext uri="{FF2B5EF4-FFF2-40B4-BE49-F238E27FC236}">
                <a16:creationId xmlns:a16="http://schemas.microsoft.com/office/drawing/2014/main" id="{9D76BAA2-656E-09DD-E54B-3A66AE16C3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301" y="908064"/>
            <a:ext cx="5857874" cy="58578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F20F24D-A6C3-A176-96CB-3895B962AA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5" y="212725"/>
            <a:ext cx="9340952" cy="854075"/>
          </a:xfrm>
        </p:spPr>
        <p:txBody>
          <a:bodyPr>
            <a:normAutofit/>
          </a:bodyPr>
          <a:lstStyle/>
          <a:p>
            <a:r>
              <a:rPr lang="en-US" dirty="0"/>
              <a:t>Barcode, Persistence Diagram</a:t>
            </a:r>
          </a:p>
        </p:txBody>
      </p:sp>
    </p:spTree>
    <p:extLst>
      <p:ext uri="{BB962C8B-B14F-4D97-AF65-F5344CB8AC3E}">
        <p14:creationId xmlns:p14="http://schemas.microsoft.com/office/powerpoint/2010/main" val="193223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460096-85B0-7493-BD0A-BFFF8DBC16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FB5CEE6-9943-41AC-695B-4192131AAA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48400" y="723900"/>
            <a:ext cx="5848350" cy="58483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461F0B2-EE98-F382-813C-F5443C9BA6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6301" y="908064"/>
            <a:ext cx="5857874" cy="58578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8FC205-CA56-49F8-FCDE-8034944345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5" y="212725"/>
            <a:ext cx="10442165" cy="854075"/>
          </a:xfrm>
        </p:spPr>
        <p:txBody>
          <a:bodyPr>
            <a:normAutofit/>
          </a:bodyPr>
          <a:lstStyle/>
          <a:p>
            <a:r>
              <a:rPr lang="en-US" dirty="0"/>
              <a:t>Another barcode example</a:t>
            </a:r>
          </a:p>
        </p:txBody>
      </p:sp>
    </p:spTree>
    <p:extLst>
      <p:ext uri="{BB962C8B-B14F-4D97-AF65-F5344CB8AC3E}">
        <p14:creationId xmlns:p14="http://schemas.microsoft.com/office/powerpoint/2010/main" val="3692243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with a line graph&#10;&#10;Description automatically generated with medium confidence">
            <a:extLst>
              <a:ext uri="{FF2B5EF4-FFF2-40B4-BE49-F238E27FC236}">
                <a16:creationId xmlns:a16="http://schemas.microsoft.com/office/drawing/2014/main" id="{009CD5AC-82AE-93A1-4A61-41F89205E8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3136" y="-5192"/>
            <a:ext cx="6536926" cy="6536926"/>
          </a:xfrm>
          <a:prstGeom prst="rect">
            <a:avLst/>
          </a:prstGeom>
        </p:spPr>
      </p:pic>
      <p:pic>
        <p:nvPicPr>
          <p:cNvPr id="5" name="Picture 4" descr="A graph with red dots&#10;&#10;Description automatically generated">
            <a:extLst>
              <a:ext uri="{FF2B5EF4-FFF2-40B4-BE49-F238E27FC236}">
                <a16:creationId xmlns:a16="http://schemas.microsoft.com/office/drawing/2014/main" id="{640D30BE-F10C-2699-C154-6F25538C2C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28" y="228592"/>
            <a:ext cx="6400813" cy="6400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205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8A7ABA-9E9E-1396-DD2E-2EA1F43AE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EFDEE78-FF98-EADC-05FB-F0ECB37B0D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23136" y="-5192"/>
            <a:ext cx="6536926" cy="65369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49E9BF1-094C-B4C6-1F5B-35338940A9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128" y="228592"/>
            <a:ext cx="6400813" cy="6400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2726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C5FBA3-E346-CB4A-36E3-CCA4E15F04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4EADDAC-700E-2295-1A37-5ADC5FC646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23136" y="-5192"/>
            <a:ext cx="6536926" cy="65369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284D29A-9472-6FEB-6775-A863CECCD4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128" y="228592"/>
            <a:ext cx="6400813" cy="6400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8367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D76045-DED8-7F6E-43F7-E7B07AF810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D2B47AA-0676-CB0C-1159-CFF031516E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23136" y="-5192"/>
            <a:ext cx="6536926" cy="65369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3AD0B10-4A01-9447-3240-E91FAD5542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128" y="228592"/>
            <a:ext cx="6400813" cy="6400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8281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7F932D-BB6F-EBCE-D5FE-CB0F9E5635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D2C3779-DB12-EBAA-D8D5-63A9C445E7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23136" y="-5192"/>
            <a:ext cx="6536926" cy="65369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21AA5DF-F935-6BED-32C3-96DD5E4D0C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128" y="228592"/>
            <a:ext cx="6400813" cy="6400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1239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52E25E-7B23-6B33-38F7-9CA2604A1F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242B7D4-141C-8AB7-A0E9-BEC7C316C1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23136" y="-5192"/>
            <a:ext cx="6536926" cy="65369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A3D2B3B-69BE-DB42-F5AB-137D531056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128" y="228592"/>
            <a:ext cx="6400813" cy="6400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9113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0B9EE3F3-89B7-43C3-8651-C4C968309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42DC04-3C3E-2EA3-F374-AC918F19E4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991443"/>
            <a:ext cx="4443154" cy="1087819"/>
          </a:xfrm>
        </p:spPr>
        <p:txBody>
          <a:bodyPr anchor="b">
            <a:normAutofit/>
          </a:bodyPr>
          <a:lstStyle/>
          <a:p>
            <a:r>
              <a:rPr lang="en-US" sz="3400"/>
              <a:t>A cursory glance at topology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3AE4636-AEEC-45D6-84D4-7AC2DA48EC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D9CE0F4-2EB2-4F1F-8AAC-DB3571D9FE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5541"/>
            <a:ext cx="43891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699A8C-1A8B-831D-6823-932DAA7AFD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480" y="2684095"/>
            <a:ext cx="4443154" cy="3492868"/>
          </a:xfrm>
        </p:spPr>
        <p:txBody>
          <a:bodyPr>
            <a:normAutofit/>
          </a:bodyPr>
          <a:lstStyle/>
          <a:p>
            <a:r>
              <a:rPr lang="en-US" sz="1800" dirty="0"/>
              <a:t>A way to distill properties of “objects,” spaces, or groups</a:t>
            </a:r>
          </a:p>
          <a:p>
            <a:r>
              <a:rPr lang="en-US" sz="1800" dirty="0"/>
              <a:t>For example, the coffee cup and donut</a:t>
            </a:r>
          </a:p>
          <a:p>
            <a:r>
              <a:rPr lang="en-US" sz="1800" dirty="0"/>
              <a:t>Or a point cloud</a:t>
            </a:r>
          </a:p>
        </p:txBody>
      </p:sp>
      <p:pic>
        <p:nvPicPr>
          <p:cNvPr id="10" name="Picture 9" descr="A hand holding a blue mug&#10;&#10;Description automatically generated">
            <a:extLst>
              <a:ext uri="{FF2B5EF4-FFF2-40B4-BE49-F238E27FC236}">
                <a16:creationId xmlns:a16="http://schemas.microsoft.com/office/drawing/2014/main" id="{4D9E1AAE-A36F-3D2D-4598-4E75167B84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5816" y="1589954"/>
            <a:ext cx="6440424" cy="3622738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BEF3AFD-79C8-88D4-E755-87B0FC93FC51}"/>
              </a:ext>
            </a:extLst>
          </p:cNvPr>
          <p:cNvSpPr txBox="1"/>
          <p:nvPr/>
        </p:nvSpPr>
        <p:spPr>
          <a:xfrm>
            <a:off x="5385816" y="5345719"/>
            <a:ext cx="6440424" cy="36227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300" dirty="0">
                <a:latin typeface="Seaford" panose="00000500000000000000" pitchFamily="2" charset="0"/>
              </a:rPr>
              <a:t>Henry </a:t>
            </a:r>
            <a:r>
              <a:rPr lang="en-US" sz="1300" dirty="0" err="1">
                <a:latin typeface="Seaford" panose="00000500000000000000" pitchFamily="2" charset="0"/>
              </a:rPr>
              <a:t>Segerman</a:t>
            </a:r>
            <a:endParaRPr lang="en-US" sz="1300" dirty="0">
              <a:latin typeface="Seaford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0451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9B39BD-7F69-D261-5552-40B70538BF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20AF685-36A6-6415-CF63-AE0DB09B90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23136" y="-5192"/>
            <a:ext cx="6536926" cy="65369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CC30245-70B1-4163-292C-A75607D3BD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128" y="228592"/>
            <a:ext cx="6400813" cy="6400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3425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01EF41-DED1-6A2E-ACD2-FDD93CDC99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54C2471-105F-63F9-EC51-29C719F1E4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23136" y="-5192"/>
            <a:ext cx="6536926" cy="65369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3C7339-C888-42A9-5B67-2BAB714218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128" y="228592"/>
            <a:ext cx="6400813" cy="6400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9287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9E68DC-FC47-A01D-F167-EFBA5F2FC0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C260404-4C59-4479-7E41-2C4A90E45C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23136" y="-5192"/>
            <a:ext cx="6536926" cy="65369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D9834D2-A1BB-DB88-A49B-BDA27A37D3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128" y="228592"/>
            <a:ext cx="6400813" cy="6400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3733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7B5398-22E7-ACB2-9296-D8D3644FF7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48CDDFE-C0B6-5A6A-F00F-4623F623CC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23136" y="-5192"/>
            <a:ext cx="6536926" cy="65369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EB3F52E-EE9E-F7B4-F304-45A240FD3E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128" y="228592"/>
            <a:ext cx="6400813" cy="6400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04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F26E5A-B873-2D3A-D37C-6B02AD1FE1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6976920-BD20-8BBC-9825-09D7737400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23136" y="-5192"/>
            <a:ext cx="6536926" cy="65369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BAFC5A-B19C-E482-9190-2E83F8664F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128" y="228592"/>
            <a:ext cx="6400813" cy="6400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619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C248B5-F93E-D44A-8E97-5A47496CE6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14711C5-254D-3090-2332-023249A62D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23136" y="-5192"/>
            <a:ext cx="6536926" cy="65369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9FD756F-C271-984E-873E-78F4CB9646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128" y="228592"/>
            <a:ext cx="6400813" cy="6400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7579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03806A-3EC1-9D7A-09FB-5DCAD2E79A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B3D185A-5E43-B968-F889-B11415C606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23136" y="-5192"/>
            <a:ext cx="6536926" cy="65369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E6FB81A-2FF2-E17D-C169-29E604CF1B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128" y="228592"/>
            <a:ext cx="6400813" cy="6400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1682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1C64BD-D563-2379-7D5D-3767860082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9807056-3D07-A862-D1B3-5238993BDB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23136" y="-5192"/>
            <a:ext cx="6536926" cy="65369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F9AE62A-B1F1-2075-ABC2-71D593F38E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128" y="228592"/>
            <a:ext cx="6400813" cy="6400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14415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87A7AE-CAB4-E050-20B1-43D9F8D03A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C49876E-0A32-43E3-A4C0-3E81AD3E2A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23136" y="-5192"/>
            <a:ext cx="6536926" cy="65369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335341A-C70B-E353-FEA9-AD7EAA1DCE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128" y="228592"/>
            <a:ext cx="6400813" cy="6400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78686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72D9C5-84D6-E2DE-499D-C6612F5F69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D67761F-B7E0-B653-A5EE-859CD15E6C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23136" y="-5192"/>
            <a:ext cx="6536926" cy="65369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831C751-97B5-3AB4-05A3-8FFD181DC3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128" y="228592"/>
            <a:ext cx="6400813" cy="6400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5292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with dotted circle&#10;&#10;Description automatically generated">
            <a:extLst>
              <a:ext uri="{FF2B5EF4-FFF2-40B4-BE49-F238E27FC236}">
                <a16:creationId xmlns:a16="http://schemas.microsoft.com/office/drawing/2014/main" id="{649614F4-2843-9BAF-A7ED-40F9F04EF4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6349" y="981492"/>
            <a:ext cx="7931740" cy="4895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76587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617B4B-0B5A-CB7F-F2FC-4A9585DB76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8DEBCB0-492B-D449-A7D2-4DD0EC3DD6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23136" y="-5192"/>
            <a:ext cx="6536926" cy="65369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3CAC4AB-FC2D-FCA0-D3D4-C053D74337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128" y="228592"/>
            <a:ext cx="6400813" cy="6400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8371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DD5070-A1A7-B281-8F15-6A7FA67288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9A85912-F0C8-42E2-5FE3-7D22821DFC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23136" y="-5192"/>
            <a:ext cx="6536926" cy="65369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691E6A1-B4A8-6B9E-3062-767C782895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128" y="228592"/>
            <a:ext cx="6400813" cy="6400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66609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4519C3-AC2B-441A-66D7-F0D8D1C9B9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C460691-24F8-5AED-699D-6CFBEAFA88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23136" y="-5192"/>
            <a:ext cx="6536926" cy="65369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A759CC9-E8F7-35BF-825A-B3D7B0D56E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128" y="228592"/>
            <a:ext cx="6400813" cy="6400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03212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85AF2F-7B75-855F-6701-27D5447D19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B3BBB33-AD7C-B413-A69A-E780CF6522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23136" y="-5192"/>
            <a:ext cx="6536926" cy="65369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9D8A7D2-9B1A-2AE3-1232-E957685EED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128" y="228592"/>
            <a:ext cx="6400813" cy="6400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41189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FE6AEC-2E5C-DFCB-2291-AC6E12D69F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940FDFB-B021-C902-5587-14C58505D1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23136" y="-5192"/>
            <a:ext cx="6536926" cy="65369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AC530E8-ABB2-6F31-BE80-316F14CA97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128" y="228592"/>
            <a:ext cx="6400813" cy="6400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01781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D91CC3-8478-9800-64DE-0A9F55D4B7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F076EA-B2E5-A4F6-7A92-A9F7840C76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580" y="365125"/>
            <a:ext cx="10515600" cy="1325563"/>
          </a:xfrm>
        </p:spPr>
        <p:txBody>
          <a:bodyPr/>
          <a:lstStyle/>
          <a:p>
            <a:r>
              <a:rPr lang="en-US" dirty="0"/>
              <a:t>My project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3B21172-DDDA-A4E5-2A02-42A97BE266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5580" y="1690688"/>
            <a:ext cx="10515600" cy="4351338"/>
          </a:xfrm>
        </p:spPr>
        <p:txBody>
          <a:bodyPr/>
          <a:lstStyle/>
          <a:p>
            <a:r>
              <a:rPr lang="en-US" dirty="0"/>
              <a:t>A persistence diagram is heavily based on distance, how does metric impact it?</a:t>
            </a:r>
          </a:p>
          <a:p>
            <a:endParaRPr lang="en-US" dirty="0"/>
          </a:p>
          <a:p>
            <a:r>
              <a:rPr lang="en-US" dirty="0"/>
              <a:t>Investigate several constructed or contrived problems and observe the impacts of a metric on homological properties derived from the persistence diagram</a:t>
            </a:r>
          </a:p>
        </p:txBody>
      </p:sp>
    </p:spTree>
    <p:extLst>
      <p:ext uri="{BB962C8B-B14F-4D97-AF65-F5344CB8AC3E}">
        <p14:creationId xmlns:p14="http://schemas.microsoft.com/office/powerpoint/2010/main" val="45608132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5C0281-AA22-7E11-D1F7-637B606A26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you have a 400-dimension torus</a:t>
            </a:r>
          </a:p>
        </p:txBody>
      </p:sp>
      <p:pic>
        <p:nvPicPr>
          <p:cNvPr id="3" name="Picture 2" descr="A white circle with arrows&#10;&#10;Description automatically generated">
            <a:extLst>
              <a:ext uri="{FF2B5EF4-FFF2-40B4-BE49-F238E27FC236}">
                <a16:creationId xmlns:a16="http://schemas.microsoft.com/office/drawing/2014/main" id="{63F4D2DF-695C-781A-AFF6-7EF2F65E4F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9543" y="1798227"/>
            <a:ext cx="6712914" cy="4195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04141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4E0342-F35C-382F-5A4C-5E6977FA09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D3DCFB-0155-AB30-1074-B5CE21AED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you have a 400-dimension torus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3E8CC9-FDD1-23DC-DB3A-C48441F0A8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52118"/>
            <a:ext cx="12192000" cy="5189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25949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D74A85-E518-43DF-EA1B-6FEF0F00DB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of a number of points&#10;&#10;Description automatically generated">
            <a:extLst>
              <a:ext uri="{FF2B5EF4-FFF2-40B4-BE49-F238E27FC236}">
                <a16:creationId xmlns:a16="http://schemas.microsoft.com/office/drawing/2014/main" id="{904508A0-3E16-E1E3-A00B-89CEEBD5E3A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39" r="16499"/>
          <a:stretch/>
        </p:blipFill>
        <p:spPr>
          <a:xfrm>
            <a:off x="3365705" y="1119067"/>
            <a:ext cx="5460589" cy="573893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C6291CC-B145-DF00-FD2E-BE3775CF89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271" y="197977"/>
            <a:ext cx="10515600" cy="1325563"/>
          </a:xfrm>
        </p:spPr>
        <p:txBody>
          <a:bodyPr/>
          <a:lstStyle/>
          <a:p>
            <a:r>
              <a:rPr lang="en-US" dirty="0"/>
              <a:t>Persistence Diagrams by Metric</a:t>
            </a:r>
          </a:p>
        </p:txBody>
      </p:sp>
    </p:spTree>
    <p:extLst>
      <p:ext uri="{BB962C8B-B14F-4D97-AF65-F5344CB8AC3E}">
        <p14:creationId xmlns:p14="http://schemas.microsoft.com/office/powerpoint/2010/main" val="215901654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FC3A8-964E-B9C5-DDFC-1CDC5D906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271" y="197977"/>
            <a:ext cx="10515600" cy="1325563"/>
          </a:xfrm>
        </p:spPr>
        <p:txBody>
          <a:bodyPr/>
          <a:lstStyle/>
          <a:p>
            <a:r>
              <a:rPr lang="en-US" dirty="0"/>
              <a:t>Persistence Diagrams by Metric</a:t>
            </a:r>
          </a:p>
        </p:txBody>
      </p:sp>
      <p:pic>
        <p:nvPicPr>
          <p:cNvPr id="4" name="Picture 3" descr="A graph of a number of points&#10;&#10;Description automatically generated">
            <a:extLst>
              <a:ext uri="{FF2B5EF4-FFF2-40B4-BE49-F238E27FC236}">
                <a16:creationId xmlns:a16="http://schemas.microsoft.com/office/drawing/2014/main" id="{C8FB5FC9-3F37-49AA-40A6-0A5DD0CB9D7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39" r="16499"/>
          <a:stretch/>
        </p:blipFill>
        <p:spPr>
          <a:xfrm>
            <a:off x="4027540" y="1366684"/>
            <a:ext cx="4050417" cy="4256880"/>
          </a:xfrm>
          <a:prstGeom prst="rect">
            <a:avLst/>
          </a:prstGeom>
        </p:spPr>
      </p:pic>
      <p:pic>
        <p:nvPicPr>
          <p:cNvPr id="8" name="Picture 7" descr="A graph of a diagram&#10;&#10;Description automatically generated with medium confidence">
            <a:extLst>
              <a:ext uri="{FF2B5EF4-FFF2-40B4-BE49-F238E27FC236}">
                <a16:creationId xmlns:a16="http://schemas.microsoft.com/office/drawing/2014/main" id="{56715007-2FD3-5597-CCAB-A2AE892CB12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07" r="16230"/>
          <a:stretch/>
        </p:blipFill>
        <p:spPr>
          <a:xfrm>
            <a:off x="12292" y="1366684"/>
            <a:ext cx="4050417" cy="4256880"/>
          </a:xfrm>
          <a:prstGeom prst="rect">
            <a:avLst/>
          </a:prstGeom>
        </p:spPr>
      </p:pic>
      <p:pic>
        <p:nvPicPr>
          <p:cNvPr id="10" name="Picture 9" descr="A graph of birth and death&#10;&#10;Description automatically generated">
            <a:extLst>
              <a:ext uri="{FF2B5EF4-FFF2-40B4-BE49-F238E27FC236}">
                <a16:creationId xmlns:a16="http://schemas.microsoft.com/office/drawing/2014/main" id="{4A7ADB0F-E3B9-EC89-ED95-30A28AB70AB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36" r="16902"/>
          <a:stretch/>
        </p:blipFill>
        <p:spPr>
          <a:xfrm>
            <a:off x="8003456" y="1366684"/>
            <a:ext cx="4050417" cy="4256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1352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0037E3-61F3-D450-41DA-58E3C9AF7F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6A94CC2-47D5-EC6E-457F-86C9A123D3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56349" y="981492"/>
            <a:ext cx="7931739" cy="4895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97171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770F70-9491-EA75-5D4C-56BC3DD992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6243E-FD99-54C6-45B3-0375CDB3E1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metric between </a:t>
            </a:r>
            <a:r>
              <a:rPr lang="en-US" dirty="0" err="1"/>
              <a:t>persistances</a:t>
            </a:r>
            <a:r>
              <a:rPr lang="en-US" dirty="0"/>
              <a:t>??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881F87-4CAF-C937-7D89-CCB66EF33E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25" t="5438" r="1619" b="5784"/>
          <a:stretch/>
        </p:blipFill>
        <p:spPr>
          <a:xfrm>
            <a:off x="412955" y="1690688"/>
            <a:ext cx="11366090" cy="3018503"/>
          </a:xfrm>
          <a:prstGeom prst="rect">
            <a:avLst/>
          </a:prstGeom>
          <a:ln w="57150" cap="sq">
            <a:solidFill>
              <a:srgbClr val="007AFF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6422791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E0B60-4E16-7B15-F583-995EF726B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185" y="365123"/>
            <a:ext cx="3978196" cy="4806643"/>
          </a:xfrm>
        </p:spPr>
        <p:txBody>
          <a:bodyPr/>
          <a:lstStyle/>
          <a:p>
            <a:r>
              <a:rPr lang="en-US" dirty="0"/>
              <a:t>Distance table between </a:t>
            </a:r>
            <a:r>
              <a:rPr lang="en-US" dirty="0" err="1"/>
              <a:t>persistances</a:t>
            </a:r>
            <a:endParaRPr lang="en-US" dirty="0"/>
          </a:p>
        </p:txBody>
      </p:sp>
      <p:pic>
        <p:nvPicPr>
          <p:cNvPr id="4" name="Picture 3" descr="A table with numbers and letters&#10;&#10;Description automatically generated">
            <a:extLst>
              <a:ext uri="{FF2B5EF4-FFF2-40B4-BE49-F238E27FC236}">
                <a16:creationId xmlns:a16="http://schemas.microsoft.com/office/drawing/2014/main" id="{61368655-891F-E910-C479-50D9AFF48BA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20" r="3755" b="4626"/>
          <a:stretch/>
        </p:blipFill>
        <p:spPr>
          <a:xfrm>
            <a:off x="4139381" y="130078"/>
            <a:ext cx="7891434" cy="5276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76182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488D90-AC0B-92A3-072B-1F8A17EF44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topological data analysis really used for?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E1397F-39E5-0CFC-859B-32CE8A82E02C}"/>
              </a:ext>
            </a:extLst>
          </p:cNvPr>
          <p:cNvSpPr txBox="1"/>
          <p:nvPr/>
        </p:nvSpPr>
        <p:spPr>
          <a:xfrm>
            <a:off x="1189703" y="1995948"/>
            <a:ext cx="981259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Seaford" panose="00000500000000000000" pitchFamily="2" charset="0"/>
              </a:rPr>
              <a:t>Breast cancer genome classification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Seaford" panose="00000500000000000000" pitchFamily="2" charset="0"/>
              </a:rPr>
              <a:t>Image analysis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Seaford" panose="00000500000000000000" pitchFamily="2" charset="0"/>
              </a:rPr>
              <a:t>Signal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Seaford" panose="00000500000000000000" pitchFamily="2" charset="0"/>
              </a:rPr>
              <a:t>and more!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>
              <a:latin typeface="Seaford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Seaford" panose="00000500000000000000" pitchFamily="2" charset="0"/>
              </a:rPr>
              <a:t>for fun :)</a:t>
            </a:r>
          </a:p>
          <a:p>
            <a:r>
              <a:rPr lang="en-US" sz="2800" dirty="0">
                <a:latin typeface="Seaford" panose="00000500000000000000" pitchFamily="2" charset="0"/>
              </a:rPr>
              <a:t>Database of Original and Non-theoretical Uses of Topology</a:t>
            </a:r>
          </a:p>
          <a:p>
            <a:r>
              <a:rPr lang="en-US" sz="2800" dirty="0">
                <a:latin typeface="Seaford" panose="00000500000000000000" pitchFamily="2" charset="0"/>
                <a:hlinkClick r:id="rId2"/>
              </a:rPr>
              <a:t>https://donut.topology.rocks/</a:t>
            </a:r>
            <a:r>
              <a:rPr lang="en-US" sz="2800" dirty="0">
                <a:latin typeface="Seaford" panose="00000500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845547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E885F2-1476-4548-4906-00FAFCFC1B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7588" y="153778"/>
            <a:ext cx="3556819" cy="1325563"/>
          </a:xfrm>
        </p:spPr>
        <p:txBody>
          <a:bodyPr/>
          <a:lstStyle/>
          <a:p>
            <a:r>
              <a:rPr lang="en-US" dirty="0"/>
              <a:t>it is the end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E6DF59-DDB3-C3BD-60E5-F0CFE38B0118}"/>
              </a:ext>
            </a:extLst>
          </p:cNvPr>
          <p:cNvSpPr txBox="1"/>
          <p:nvPr/>
        </p:nvSpPr>
        <p:spPr>
          <a:xfrm>
            <a:off x="7067372" y="2057659"/>
            <a:ext cx="472592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Selawik" panose="020B0502040204020203" pitchFamily="34" charset="0"/>
              </a:rPr>
              <a:t>Thank you to everyone for coming!</a:t>
            </a:r>
          </a:p>
          <a:p>
            <a:endParaRPr lang="en-US" sz="3600" dirty="0">
              <a:latin typeface="Selawik" panose="020B0502040204020203" pitchFamily="34" charset="0"/>
            </a:endParaRPr>
          </a:p>
          <a:p>
            <a:r>
              <a:rPr lang="en-US" sz="3600" dirty="0">
                <a:latin typeface="Selawik" panose="020B0502040204020203" pitchFamily="34" charset="0"/>
              </a:rPr>
              <a:t>Any questions for the time remaining?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CAC18A-61DE-AE10-F68D-F00484CC17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521" y="1297320"/>
            <a:ext cx="6386659" cy="4383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5958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9B4BDA-840E-8E7B-0F6D-C06318C7AE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0CFB1F6-1327-CEFC-83FF-318D228841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56349" y="981492"/>
            <a:ext cx="7931739" cy="4895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5702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0C0B55-A292-CC73-2814-795D5ADF30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E21E828-F68F-5F62-26B6-0A5F0F5067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56349" y="981492"/>
            <a:ext cx="7931739" cy="4895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4497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FE54F6-6F6C-DC71-CE33-827828C082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9F9F4BD-4940-3691-201E-93A0B0542F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56349" y="981492"/>
            <a:ext cx="7931739" cy="4895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1849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728DBB-5BA3-F315-6E1B-E444B9706A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26" y="63349"/>
            <a:ext cx="2692585" cy="1325563"/>
          </a:xfrm>
        </p:spPr>
        <p:txBody>
          <a:bodyPr/>
          <a:lstStyle/>
          <a:p>
            <a:r>
              <a:rPr lang="en-US" dirty="0"/>
              <a:t>Metrics</a:t>
            </a:r>
          </a:p>
        </p:txBody>
      </p:sp>
      <p:pic>
        <p:nvPicPr>
          <p:cNvPr id="7" name="Picture 6" descr="A graph of a line graph&#10;&#10;Description automatically generated">
            <a:extLst>
              <a:ext uri="{FF2B5EF4-FFF2-40B4-BE49-F238E27FC236}">
                <a16:creationId xmlns:a16="http://schemas.microsoft.com/office/drawing/2014/main" id="{205317BC-BD70-C8F5-2858-DDA0E5AABC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0197" y="1723855"/>
            <a:ext cx="7735888" cy="477414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ABCE115-1794-649A-BEFD-DD8EE350D6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6079" y="1772636"/>
            <a:ext cx="3990703" cy="153855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A23D94A-9747-8154-73EA-C949F53E8D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5663" y="0"/>
            <a:ext cx="6174047" cy="1246379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3AD787-4B3B-0CFA-8A35-99195709DB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207" y="1129521"/>
            <a:ext cx="7317982" cy="643115"/>
          </a:xfrm>
        </p:spPr>
        <p:txBody>
          <a:bodyPr/>
          <a:lstStyle/>
          <a:p>
            <a:r>
              <a:rPr lang="en-US" dirty="0"/>
              <a:t>A way to measure distance between objects</a:t>
            </a:r>
          </a:p>
        </p:txBody>
      </p:sp>
      <p:pic>
        <p:nvPicPr>
          <p:cNvPr id="5" name="Picture 4" descr="A white circle on a black background&#10;&#10;Description automatically generated">
            <a:extLst>
              <a:ext uri="{FF2B5EF4-FFF2-40B4-BE49-F238E27FC236}">
                <a16:creationId xmlns:a16="http://schemas.microsoft.com/office/drawing/2014/main" id="{441E563E-5A2E-E246-5BF4-FDEEAEA040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818" y="1866388"/>
            <a:ext cx="3990703" cy="3990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192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3428</TotalTime>
  <Words>376</Words>
  <Application>Microsoft Office PowerPoint</Application>
  <PresentationFormat>Widescreen</PresentationFormat>
  <Paragraphs>62</Paragraphs>
  <Slides>53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9" baseType="lpstr">
      <vt:lpstr>Arial</vt:lpstr>
      <vt:lpstr>Calibri</vt:lpstr>
      <vt:lpstr>Seaford</vt:lpstr>
      <vt:lpstr>Selawik</vt:lpstr>
      <vt:lpstr>Selawik Semibold</vt:lpstr>
      <vt:lpstr>Office Theme</vt:lpstr>
      <vt:lpstr>How to Tell How Far Away You Are: Metrics and Topology</vt:lpstr>
      <vt:lpstr>Outline</vt:lpstr>
      <vt:lpstr>A cursory glance at topology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Metrics</vt:lpstr>
      <vt:lpstr>PowerPoint Presentation</vt:lpstr>
      <vt:lpstr>City-Block Metric</vt:lpstr>
      <vt:lpstr>City-Block Metric</vt:lpstr>
      <vt:lpstr>Rules for Metrics</vt:lpstr>
      <vt:lpstr>Rules for Metrics</vt:lpstr>
      <vt:lpstr>Minkowski / p-norms</vt:lpstr>
      <vt:lpstr>PowerPoint Presentation</vt:lpstr>
      <vt:lpstr>Homology</vt:lpstr>
      <vt:lpstr>PowerPoint Presentation</vt:lpstr>
      <vt:lpstr>PowerPoint Presentation</vt:lpstr>
      <vt:lpstr>PowerPoint Presentation</vt:lpstr>
      <vt:lpstr>Some assumptions we’ll make:</vt:lpstr>
      <vt:lpstr>Barcode, Persistence Diagram</vt:lpstr>
      <vt:lpstr>Another barcode example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My project</vt:lpstr>
      <vt:lpstr>So you have a 400-dimension torus</vt:lpstr>
      <vt:lpstr>So you have a 400-dimension torus</vt:lpstr>
      <vt:lpstr>Persistence Diagrams by Metric</vt:lpstr>
      <vt:lpstr>Persistence Diagrams by Metric</vt:lpstr>
      <vt:lpstr>A metric between persistances??</vt:lpstr>
      <vt:lpstr>Distance table between persistances</vt:lpstr>
      <vt:lpstr>What is topological data analysis really used for?</vt:lpstr>
      <vt:lpstr>it is the end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to Tell How Far Away You Are: Metrics and Topology</dc:title>
  <dc:creator>Ethan Scheelk</dc:creator>
  <cp:lastModifiedBy>Ethan Scheelk</cp:lastModifiedBy>
  <cp:revision>36</cp:revision>
  <dcterms:created xsi:type="dcterms:W3CDTF">2024-02-12T22:01:59Z</dcterms:created>
  <dcterms:modified xsi:type="dcterms:W3CDTF">2024-03-01T15:01:01Z</dcterms:modified>
</cp:coreProperties>
</file>